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29" r:id="rId41"/>
    <p:sldId id="300" r:id="rId42"/>
    <p:sldId id="330" r:id="rId43"/>
    <p:sldId id="331" r:id="rId44"/>
    <p:sldId id="326" r:id="rId45"/>
    <p:sldId id="327" r:id="rId46"/>
    <p:sldId id="328" r:id="rId47"/>
  </p:sldIdLst>
  <p:sldSz cx="9144000" cy="6858000" type="screen4x3"/>
  <p:notesSz cx="6854825" cy="9237663"/>
  <p:embeddedFontLst>
    <p:embeddedFont>
      <p:font typeface="Gill Sans" panose="020B0604020202020204" charset="0"/>
      <p:regular r:id="rId49"/>
      <p:bold r:id="rId50"/>
    </p:embeddedFont>
    <p:embeddedFont>
      <p:font typeface="Helvetica Neue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pos="2880">
          <p15:clr>
            <a:srgbClr val="A4A3A4"/>
          </p15:clr>
        </p15:guide>
        <p15:guide id="5" pos="5472">
          <p15:clr>
            <a:srgbClr val="A4A3A4"/>
          </p15:clr>
        </p15:guide>
        <p15:guide id="6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0" roundtripDataSignature="AMtx7mgoyRwns7VGnyvT0/vldDeloPmd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4" y="22"/>
      </p:cViewPr>
      <p:guideLst>
        <p:guide orient="horz" pos="2160"/>
        <p:guide orient="horz" pos="4080"/>
        <p:guide orient="horz" pos="288"/>
        <p:guide pos="2880"/>
        <p:guide pos="547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09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90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7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1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2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3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825" name="Google Shape;82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914400" y="4387850"/>
            <a:ext cx="5026025" cy="4157663"/>
          </a:xfrm>
          <a:prstGeom prst="rect">
            <a:avLst/>
          </a:prstGeom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698500"/>
            <a:ext cx="4603750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4pPr>
            <a:lvl5pPr marL="2286000" lvl="4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»"/>
              <a:defRPr sz="2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" name="Google Shape;16;p75"/>
          <p:cNvGrpSpPr/>
          <p:nvPr/>
        </p:nvGrpSpPr>
        <p:grpSpPr>
          <a:xfrm>
            <a:off x="405729" y="462858"/>
            <a:ext cx="8281071" cy="832542"/>
            <a:chOff x="405729" y="462858"/>
            <a:chExt cx="8281071" cy="551383"/>
          </a:xfrm>
        </p:grpSpPr>
        <p:sp>
          <p:nvSpPr>
            <p:cNvPr id="17" name="Google Shape;17;p75"/>
            <p:cNvSpPr/>
            <p:nvPr/>
          </p:nvSpPr>
          <p:spPr>
            <a:xfrm>
              <a:off x="405729" y="462858"/>
              <a:ext cx="8281071" cy="548521"/>
            </a:xfrm>
            <a:prstGeom prst="roundRect">
              <a:avLst>
                <a:gd name="adj" fmla="val 9389"/>
              </a:avLst>
            </a:pr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114300" cap="flat" cmpd="thickThin">
              <a:solidFill>
                <a:srgbClr val="D4A9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889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8" name="Google Shape;18;p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48600" y="488237"/>
              <a:ext cx="683678" cy="526004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19" name="Google Shape;19;p7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  <a:defRPr sz="3600"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78"/>
          <p:cNvGrpSpPr/>
          <p:nvPr/>
        </p:nvGrpSpPr>
        <p:grpSpPr>
          <a:xfrm>
            <a:off x="406400" y="463550"/>
            <a:ext cx="8280400" cy="831850"/>
            <a:chOff x="405729" y="462858"/>
            <a:chExt cx="8281071" cy="551383"/>
          </a:xfrm>
        </p:grpSpPr>
        <p:sp>
          <p:nvSpPr>
            <p:cNvPr id="93" name="Google Shape;93;p78"/>
            <p:cNvSpPr/>
            <p:nvPr/>
          </p:nvSpPr>
          <p:spPr>
            <a:xfrm>
              <a:off x="405729" y="462858"/>
              <a:ext cx="8281071" cy="548227"/>
            </a:xfrm>
            <a:prstGeom prst="roundRect">
              <a:avLst>
                <a:gd name="adj" fmla="val 9389"/>
              </a:avLst>
            </a:pr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114300" cap="flat" cmpd="thickThin">
              <a:solidFill>
                <a:srgbClr val="D4A9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89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4" name="Google Shape;94;p7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48600" y="488237"/>
              <a:ext cx="683678" cy="526004"/>
            </a:xfrm>
            <a:prstGeom prst="flowChartConnector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7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9"/>
          <p:cNvSpPr/>
          <p:nvPr/>
        </p:nvSpPr>
        <p:spPr>
          <a:xfrm>
            <a:off x="609600" y="3505200"/>
            <a:ext cx="7924800" cy="2286000"/>
          </a:xfrm>
          <a:prstGeom prst="roundRect">
            <a:avLst>
              <a:gd name="adj" fmla="val 9389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12788" marR="0" lvl="0" indent="-623888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877" y="1143000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03" name="Google Shape;103;p79"/>
          <p:cNvSpPr txBox="1">
            <a:spLocks noGrp="1"/>
          </p:cNvSpPr>
          <p:nvPr>
            <p:ph type="subTitle" idx="1"/>
          </p:nvPr>
        </p:nvSpPr>
        <p:spPr>
          <a:xfrm>
            <a:off x="1219200" y="50292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ctrTitle"/>
          </p:nvPr>
        </p:nvSpPr>
        <p:spPr>
          <a:xfrm>
            <a:off x="685800" y="344244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C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7" name="Google Shape;127;p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8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2" name="Google Shape;142;p8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8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6"/>
          <p:cNvSpPr/>
          <p:nvPr/>
        </p:nvSpPr>
        <p:spPr>
          <a:xfrm>
            <a:off x="609600" y="3505200"/>
            <a:ext cx="7924800" cy="2286000"/>
          </a:xfrm>
          <a:prstGeom prst="roundRect">
            <a:avLst>
              <a:gd name="adj" fmla="val 9389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712788" marR="0" lvl="0" indent="-623888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76"/>
          <p:cNvSpPr txBox="1">
            <a:spLocks noGrp="1"/>
          </p:cNvSpPr>
          <p:nvPr>
            <p:ph type="subTitle" idx="1"/>
          </p:nvPr>
        </p:nvSpPr>
        <p:spPr>
          <a:xfrm>
            <a:off x="1219200" y="5029200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3877" y="1143000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7" name="Google Shape;27;p76"/>
          <p:cNvSpPr txBox="1">
            <a:spLocks noGrp="1"/>
          </p:cNvSpPr>
          <p:nvPr>
            <p:ph type="ctrTitle"/>
          </p:nvPr>
        </p:nvSpPr>
        <p:spPr>
          <a:xfrm>
            <a:off x="685800" y="344244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8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0" name="Google Shape;150;p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8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8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9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9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9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9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121823"/>
            <a:ext cx="2241123" cy="2241123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70" name="Google Shape;170;p1"/>
          <p:cNvSpPr/>
          <p:nvPr/>
        </p:nvSpPr>
        <p:spPr>
          <a:xfrm>
            <a:off x="733926" y="3512005"/>
            <a:ext cx="7724274" cy="1563285"/>
          </a:xfrm>
          <a:prstGeom prst="roundRect">
            <a:avLst>
              <a:gd name="adj" fmla="val 9389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712788" marR="0" lvl="0" indent="-623888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1" i="0" u="none" strike="noStrike" cap="non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marR="0" lvl="0" indent="0" algn="ctr" rtl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Armed Forces College of Medicine</a:t>
            </a:r>
            <a:endParaRPr/>
          </a:p>
          <a:p>
            <a:pPr marL="88900" marR="0" lvl="0" indent="0" algn="ctr" rtl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AFCM</a:t>
            </a:r>
            <a:endParaRPr sz="3600" b="1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August 9, 2021</a:t>
            </a:r>
            <a:endParaRPr dirty="0"/>
          </a:p>
        </p:txBody>
      </p:sp>
      <p:sp>
        <p:nvSpPr>
          <p:cNvPr id="172" name="Google Shape;172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173" name="Google Shape;173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Atria repolarize and relax // remain in diastole for the rest of the cardiac cycle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• Ventricles depolarize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this initiates the QRS complex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Depolarization followed by the contraction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AV valves close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as ventricular blood pressure increases // forcing blood to surge back against the AV cusps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– heart sound S1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occurs at the beginning of 	this phase // closing of AV valves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3" name="Google Shape;25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54" name="Google Shape;25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55" name="Google Shape;25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6" name="Google Shape;256;p10"/>
          <p:cNvSpPr txBox="1">
            <a:spLocks noGrp="1"/>
          </p:cNvSpPr>
          <p:nvPr>
            <p:ph type="title"/>
          </p:nvPr>
        </p:nvSpPr>
        <p:spPr>
          <a:xfrm>
            <a:off x="457200" y="489857"/>
            <a:ext cx="76962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/>
              <a:t>Events of Iso-volumetric Contraction (1 of 2)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entering the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‘isovolumetric’ contraction phase.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ventricles contracting but they do not eject blood 	// why?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– Note: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both AV and semilunar values are STILL 	CLOSED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because pressure in the aorta (80 mm Hg) and 	in pulmonary trunk (10 mm Hg) is still greater than 	the pressure in the two ventricles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•  Cardiocytes exert force, but with all four valves closed, the blood cannot go anywhere 🡪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in pressure</a:t>
            </a:r>
            <a:endParaRPr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62" name="Google Shape;26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63" name="Google Shape;26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5" name="Google Shape;265;p11"/>
          <p:cNvSpPr txBox="1">
            <a:spLocks noGrp="1"/>
          </p:cNvSpPr>
          <p:nvPr>
            <p:ph type="title"/>
          </p:nvPr>
        </p:nvSpPr>
        <p:spPr>
          <a:xfrm>
            <a:off x="457200" y="489857"/>
            <a:ext cx="76962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-US" sz="3200"/>
              <a:t>Events of Iso-volumetric Contraction (2 of 2)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ejection of blood begins when the ventricular pressure exceeds arterial pressure and forces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semilunar valves open.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pressure peaks in left ventricle at about 120 	mm Hg and 25 mm Hg in the right ventricle.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•   blood spurts out of each ventricle rapidly at first –        rapid ejection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then more slowly under reduced pressure – reduced ejection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ventricular ejections last about 200 – 250 msec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1" name="Google Shape;27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73" name="Google Shape;27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74" name="Google Shape;274;p12"/>
          <p:cNvSpPr txBox="1">
            <a:spLocks noGrp="1"/>
          </p:cNvSpPr>
          <p:nvPr>
            <p:ph type="title"/>
          </p:nvPr>
        </p:nvSpPr>
        <p:spPr>
          <a:xfrm>
            <a:off x="457200" y="489857"/>
            <a:ext cx="76962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Events of Ventricular Ejection (1 of 2)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stroke volume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(SV) of about 70 mL of blood is ejected of the 130 mL in each ventricle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ejection fraction of about 54%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as high as 90% in vigorous exercise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prolonged contraction of ventricles 	associated with slow calcium channels 🡪 the 	plateau of the cardiomyocyte action potential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end-systolic volume (ESV) 🡪 60 mL of blood left behind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 wave occurs late in this phase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/>
          </p:nvPr>
        </p:nvSpPr>
        <p:spPr>
          <a:xfrm>
            <a:off x="457200" y="489857"/>
            <a:ext cx="76962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Events of Ventricular Ejection (2 of 2)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Early ventricular diastole 🡪 when T wave ends and the ventricles begin to expand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Elastic recoil and expansion would cause pressure to drop rapidly and suck blood into the ventricles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blood from the aorta and pulmonary briefly 	flows backwards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filling the semilunar valves and closing the 	cusps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creates a slight pressure rebound that appears 	as the dicrotic notch of the aortic pressure curve</a:t>
            </a:r>
            <a:endParaRPr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89" name="Google Shape;2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Isovolumetric Relaxation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heart sound S2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occurs as blood rebounds from the closed semilunar valves and the ventricle expands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‘isovolumetric’ because 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semilunar valves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are closed and AV valves have not yet opened 🡪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ventricles are therefore taking in no blood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when AV valves open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ventricular filling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begins </a:t>
            </a: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again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98" name="Google Shape;29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1" name="Google Shape;301;p1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Isovolumetric Relaxation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Volumetric changes</a:t>
            </a:r>
            <a:endParaRPr/>
          </a:p>
        </p:txBody>
      </p:sp>
      <p:pic>
        <p:nvPicPr>
          <p:cNvPr id="310" name="Google Shape;310;p16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332" t="14380" r="21905" b="21618"/>
          <a:stretch/>
        </p:blipFill>
        <p:spPr>
          <a:xfrm>
            <a:off x="760639" y="1430065"/>
            <a:ext cx="7360104" cy="492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Volumetric changes</a:t>
            </a:r>
            <a:endParaRPr/>
          </a:p>
        </p:txBody>
      </p:sp>
      <p:pic>
        <p:nvPicPr>
          <p:cNvPr id="319" name="Google Shape;319;p17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143" t="15904" r="24046" b="17238"/>
          <a:stretch/>
        </p:blipFill>
        <p:spPr>
          <a:xfrm>
            <a:off x="1099457" y="1421683"/>
            <a:ext cx="6945086" cy="493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8" descr="Cardiac cycle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942" y="1538671"/>
            <a:ext cx="6152115" cy="471662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25" name="Google Shape;32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-US" sz="3300"/>
              <a:t>Cardiac cycle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sz="4400"/>
              <a:t>Cardiac Cycle</a:t>
            </a:r>
            <a:endParaRPr sz="4400">
              <a:solidFill>
                <a:srgbClr val="FF0000"/>
              </a:solidFill>
            </a:endParaRPr>
          </a:p>
        </p:txBody>
      </p:sp>
      <p:sp>
        <p:nvSpPr>
          <p:cNvPr id="334" name="Google Shape;33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35" name="Google Shape;335;p19" descr="19.3 Cardiac Cycle – Anatomy &amp;amp; Physi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454" y="1484346"/>
            <a:ext cx="3170692" cy="47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 descr="CV Physiology | Cardiac Cycle - Reduced Filling (Phase 7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958" y="1484346"/>
            <a:ext cx="4592484" cy="537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ctrTitle"/>
          </p:nvPr>
        </p:nvSpPr>
        <p:spPr>
          <a:xfrm>
            <a:off x="778042" y="2996589"/>
            <a:ext cx="7772400" cy="200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Cardiac Cycle,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Heart Sounds and Murmurs</a:t>
            </a:r>
            <a:endParaRPr/>
          </a:p>
        </p:txBody>
      </p:sp>
      <p:sp>
        <p:nvSpPr>
          <p:cNvPr id="179" name="Google Shape;179;p2"/>
          <p:cNvSpPr txBox="1"/>
          <p:nvPr/>
        </p:nvSpPr>
        <p:spPr>
          <a:xfrm>
            <a:off x="1058778" y="4433589"/>
            <a:ext cx="702644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year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Tarek Abdel-Hameed </a:t>
            </a:r>
            <a:r>
              <a:rPr lang="en-US" sz="2800" b="1" i="0" u="none" strike="noStrike" cap="none" dirty="0" err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Kafafy</a:t>
            </a: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MD, PhD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Mina Samy, MD MRCP-UK</a:t>
            </a:r>
            <a:endParaRPr sz="2800" b="1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181" name="Google Shape;18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Heart sounds.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Added sounds.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Murmurs.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Pericardial rub.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Auscultation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Google Shape;34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44" name="Google Shape;34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Normal  heart  valves  make  a  sound  only  when  they close.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/>
              <a:t>The ‘lub-dub’ sounds are caused by closure of the atrioventricular  (mitral  and  tricuspid)  valves  followed by the outlet semilunar (aortic and pulmonary) valves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Google Shape;35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heart sound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(S1), louder and longer “lubb”, occurs with </a:t>
            </a:r>
            <a:r>
              <a:rPr lang="en-US" sz="3200" u="sng">
                <a:latin typeface="Helvetica Neue"/>
                <a:ea typeface="Helvetica Neue"/>
                <a:cs typeface="Helvetica Neue"/>
                <a:sym typeface="Helvetica Neue"/>
              </a:rPr>
              <a:t>closure of AV valves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, turbulence in the bloodstream, and movements of the heart wall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heart sound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(S2), softer and sharper “dupp” occurs with </a:t>
            </a:r>
            <a:r>
              <a:rPr lang="en-US" sz="3200" u="sng">
                <a:latin typeface="Helvetica Neue"/>
                <a:ea typeface="Helvetica Neue"/>
                <a:cs typeface="Helvetica Neue"/>
                <a:sym typeface="Helvetica Neue"/>
              </a:rPr>
              <a:t>closure of semilunar valves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, turbulence in the bloodstream, and movements of the heart wall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S3 </a:t>
            </a: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- rarely heard in people over 30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1" name="Google Shape;36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70" name="Google Shape;37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71" name="Google Shape;371;p2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/>
          </a:p>
        </p:txBody>
      </p:sp>
      <p:pic>
        <p:nvPicPr>
          <p:cNvPr id="372" name="Google Shape;372;p23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381" t="17048" r="24048" b="22189"/>
          <a:stretch/>
        </p:blipFill>
        <p:spPr>
          <a:xfrm>
            <a:off x="888073" y="1478167"/>
            <a:ext cx="7367854" cy="47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/>
          </a:p>
        </p:txBody>
      </p:sp>
      <p:pic>
        <p:nvPicPr>
          <p:cNvPr id="381" name="Google Shape;381;p24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2143" t="13428" r="27499" b="16477"/>
          <a:stretch/>
        </p:blipFill>
        <p:spPr>
          <a:xfrm>
            <a:off x="1621971" y="1373345"/>
            <a:ext cx="5900058" cy="513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/>
          </a:p>
        </p:txBody>
      </p:sp>
      <p:pic>
        <p:nvPicPr>
          <p:cNvPr id="390" name="Google Shape;390;p25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9950" t="14761" r="35203" b="12476"/>
          <a:stretch/>
        </p:blipFill>
        <p:spPr>
          <a:xfrm>
            <a:off x="2667000" y="1457906"/>
            <a:ext cx="3810000" cy="49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loud (accentuated) S</a:t>
            </a:r>
            <a:r>
              <a:rPr lang="en-US" sz="20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is heard in: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Mitral stenosis (mitral leaflets are still widely open at the onset of systole):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 </a:t>
            </a:r>
            <a:r>
              <a:rPr lang="en-US"/>
              <a:t>This occurs because the </a:t>
            </a:r>
            <a:r>
              <a:rPr lang="en-US" b="1"/>
              <a:t>increased left atrial pressures in </a:t>
            </a:r>
            <a:r>
              <a:rPr lang="en-US" b="1" u="sng"/>
              <a:t>early</a:t>
            </a:r>
            <a:r>
              <a:rPr lang="en-US" b="1"/>
              <a:t> mitral stenosis force </a:t>
            </a:r>
            <a:r>
              <a:rPr lang="en-US"/>
              <a:t>the mobile portion of the mitral valve leaflets far apart. At the onset of ventricular systole, they are forced closed from a relatively far distance, resulting in a loud S1.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Short PR interval (mitral leaflets are still widely open at the onset of systole)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Hyperdynamic circulation.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First heart sound (S</a:t>
            </a:r>
            <a:r>
              <a:rPr lang="en-US" sz="2000"/>
              <a:t>1</a:t>
            </a:r>
            <a:r>
              <a:rPr lang="en-US"/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2" name="Google Shape;44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soft (muffled) S1is heard in: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Mitral regurgitation (mitral valve leaflets fail to close properly)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PR interval (mitral leaflets already partly closed at the onset of systole)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Low cardiac output.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First heart sound (S</a:t>
            </a:r>
            <a:r>
              <a:rPr lang="en-US" sz="2000"/>
              <a:t>1</a:t>
            </a:r>
            <a:r>
              <a:rPr lang="en-US"/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1" name="Google Shape;45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52" name="Google Shape;45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53" name="Google Shape;45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loud A2 is heard in: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Systemic hypertension  (forceful  aortic  valve closure).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soft A2 is heard in: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Calcific aortic stenosis (reduced cusp mobility)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Aortic regurgitation (failure of cusp coaptation).</a:t>
            </a:r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Second heart sound (S</a:t>
            </a:r>
            <a:r>
              <a:rPr lang="en-US" sz="2000"/>
              <a:t>2</a:t>
            </a:r>
            <a:r>
              <a:rPr lang="en-US"/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0" name="Google Shape;460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loud P2 is heard in: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Pulmonary hypertension (forceful pulmonary valve closure).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Abnormal splitting of S</a:t>
            </a:r>
            <a:r>
              <a:rPr lang="en-US" sz="2000" b="1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Second heart sound (S</a:t>
            </a:r>
            <a:r>
              <a:rPr lang="en-US" sz="2000"/>
              <a:t>2</a:t>
            </a:r>
            <a:r>
              <a:rPr lang="en-US"/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9" name="Google Shape;469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Cardiac cycle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- one complete contraction and relaxation of all four chambers of the heart (0.8 sec)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Atrial systole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(atrial contraction) occurs during ventricles diastole (ventricle relaxation)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Ventricular systole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(ventricle contraction) occurs during atrial diastole (atrial relaxation)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Quiescent period occurs when all four chambers are relaxed at same time (in a diastolic phase)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88" name="Google Shape;18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1" name="Google Shape;191;p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Cardiac Cycle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5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608168"/>
            <a:ext cx="8229600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-US" sz="3300"/>
              <a:t>Splitting of S2</a:t>
            </a:r>
            <a:endParaRPr sz="3300"/>
          </a:p>
        </p:txBody>
      </p:sp>
      <p:sp>
        <p:nvSpPr>
          <p:cNvPr id="478" name="Google Shape;47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80" name="Google Shape;48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729" y="1398822"/>
            <a:ext cx="8413418" cy="294457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Enhanced Splitting of S</a:t>
            </a:r>
            <a:r>
              <a:rPr lang="en-US" sz="2000"/>
              <a:t>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87" name="Google Shape;48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29" y="4343400"/>
            <a:ext cx="8413418" cy="25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89" name="Google Shape;489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490" name="Google Shape;490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7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42848"/>
            <a:ext cx="8229600" cy="282222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300"/>
              <a:buFont typeface="Calibri"/>
              <a:buNone/>
            </a:pPr>
            <a:r>
              <a:rPr lang="en-US" sz="3300"/>
              <a:t>Reversed Splitting of S2</a:t>
            </a:r>
            <a:endParaRPr sz="3300"/>
          </a:p>
        </p:txBody>
      </p:sp>
      <p:pic>
        <p:nvPicPr>
          <p:cNvPr id="497" name="Google Shape;49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265072"/>
            <a:ext cx="8229600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499" name="Google Shape;499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00" name="Google Shape;500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585148"/>
            <a:ext cx="8229600" cy="253091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Fixed Splitting of S</a:t>
            </a:r>
            <a:r>
              <a:rPr lang="en-US" sz="2000"/>
              <a:t>2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07" name="Google Shape;50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549986"/>
            <a:ext cx="8229600" cy="159119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09" name="Google Shape;509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10" name="Google Shape;510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Third heart sound (S3)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coincides with rapid ventricular filling immediately after opening of the AV valves and is therefore heard after the second as ‘lub-dub-dum’.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Additional sounds: S</a:t>
            </a:r>
            <a:r>
              <a:rPr lang="en-US" sz="2000"/>
              <a:t>3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17" name="Google Shape;51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" y="3838074"/>
            <a:ext cx="8229599" cy="2943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19" name="Google Shape;519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20" name="Google Shape;520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lang="en-US" sz="32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Fourth heart sound (S4)</a:t>
            </a:r>
            <a:endParaRPr sz="3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is always pathological and is caused by forceful atrial contraction against a non-compliant or stiff ventricle.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occurs just before S1(da-lub-dub).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It is most often  heard  with  left  ventricular  hypertrophy in hypertension,  aortic  stenosis  or  hypertrophic  cardiomyopathy. 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0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Additional sounds: S</a:t>
            </a:r>
            <a:r>
              <a:rPr lang="en-US" sz="2000"/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27" name="Google Shape;527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1"/>
          <p:cNvSpPr txBox="1">
            <a:spLocks noGrp="1"/>
          </p:cNvSpPr>
          <p:nvPr>
            <p:ph type="body" idx="1"/>
          </p:nvPr>
        </p:nvSpPr>
        <p:spPr>
          <a:xfrm>
            <a:off x="457200" y="1816768"/>
            <a:ext cx="8229600" cy="47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Ejection clicks.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Opening snap.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Sounds from artificial heart valves.</a:t>
            </a:r>
            <a:endParaRPr/>
          </a:p>
          <a:p>
            <a:pPr marL="465138" lvl="0" indent="-27463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Font typeface="Noto Sans Symbols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Other extra heart sounds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36" name="Google Shape;536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37" name="Google Shape;537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729" y="1413628"/>
            <a:ext cx="8305133" cy="529999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sounds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5" name="Google Shape;54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46" name="Google Shape;54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47" name="Google Shape;54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729" y="1393761"/>
            <a:ext cx="8317166" cy="51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murmurs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4" name="Google Shape;554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55" name="Google Shape;555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C679A-057B-6344-CE4A-30C9A8C56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there is turbulence of flow </a:t>
            </a:r>
          </a:p>
          <a:p>
            <a:r>
              <a:rPr lang="en-US" dirty="0"/>
              <a:t>When a valve doesn’t open well when it’s supposed to open like aortic stenosis, mitral stenosis,….</a:t>
            </a:r>
          </a:p>
          <a:p>
            <a:r>
              <a:rPr lang="en-US" dirty="0"/>
              <a:t>Or when a valve doesn’t close well when it is supposed to be closed like aortic regurgitation, mitral regurgitation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825E8-5B0C-BED8-2D22-A95721816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DE8C1F-7ED2-3627-7FEA-C52110FE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hear a murmur</a:t>
            </a:r>
          </a:p>
        </p:txBody>
      </p:sp>
    </p:spTree>
    <p:extLst>
      <p:ext uri="{BB962C8B-B14F-4D97-AF65-F5344CB8AC3E}">
        <p14:creationId xmlns:p14="http://schemas.microsoft.com/office/powerpoint/2010/main" val="198811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5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a resting person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– atrial systole last about 0.1 sec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– ventricular systole last about 0.3 sec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– quiescent period, when all four chambers are in    diastole, about 0.4 sec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Total duration of the cardiac cycle is therefore 0.8 sec in a heart beating 75 bpm.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The more rapid the heart rate, the shorter is the cardiac cycle. HR= 200 bpm 🡪 cardiac cycle= 0.3 sec.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199" name="Google Shape;19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00" name="Google Shape;200;p4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Timing of Cardiac Cycle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Timing.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Duration.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Radiation.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Character and pitch.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Intensity.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D5902"/>
              </a:buClr>
              <a:buSzPts val="3000"/>
              <a:buNone/>
            </a:pP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Heart murmurs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2" name="Google Shape;57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874D97-9C92-2873-A482-B3B949D48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Aortic stenosis/ pulmonary stenosis </a:t>
            </a:r>
            <a:r>
              <a:rPr lang="en-US" dirty="0">
                <a:sym typeface="Wingdings" panose="05000000000000000000" pitchFamily="2" charset="2"/>
              </a:rPr>
              <a:t> does not open well during systole  systolic murmur</a:t>
            </a:r>
          </a:p>
          <a:p>
            <a:r>
              <a:rPr lang="en-US" dirty="0">
                <a:sym typeface="Wingdings" panose="05000000000000000000" pitchFamily="2" charset="2"/>
              </a:rPr>
              <a:t>Aortic and pulmonary valves are not open during isovolumetric contraction  ejection systolic</a:t>
            </a:r>
          </a:p>
          <a:p>
            <a:r>
              <a:rPr lang="en-US" dirty="0">
                <a:sym typeface="Wingdings" panose="05000000000000000000" pitchFamily="2" charset="2"/>
              </a:rPr>
              <a:t>Mitral and tricuspid regurgitation does not close well during systole  systolic murmurs</a:t>
            </a:r>
          </a:p>
          <a:p>
            <a:r>
              <a:rPr lang="en-US" dirty="0">
                <a:sym typeface="Wingdings" panose="05000000000000000000" pitchFamily="2" charset="2"/>
              </a:rPr>
              <a:t>There is nothing to prevent the mitral and tricuspid valves to allow blood during isovolumetric contraction pansystolic murmur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AEF35-0234-DDD6-912E-6E5D698CB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8A7046-DA96-1E8E-9865-600D55F7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murmurs</a:t>
            </a:r>
          </a:p>
        </p:txBody>
      </p:sp>
    </p:spTree>
    <p:extLst>
      <p:ext uri="{BB962C8B-B14F-4D97-AF65-F5344CB8AC3E}">
        <p14:creationId xmlns:p14="http://schemas.microsoft.com/office/powerpoint/2010/main" val="206810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874D97-9C92-2873-A482-B3B949D48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Aortic </a:t>
            </a:r>
            <a:r>
              <a:rPr lang="en-US" dirty="0" err="1"/>
              <a:t>regurge</a:t>
            </a:r>
            <a:r>
              <a:rPr lang="en-US" dirty="0"/>
              <a:t>/ pulmonary </a:t>
            </a:r>
            <a:r>
              <a:rPr lang="en-US" dirty="0" err="1"/>
              <a:t>regurge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does not close well during diastole  diastolic murmur</a:t>
            </a:r>
          </a:p>
          <a:p>
            <a:r>
              <a:rPr lang="en-US" dirty="0">
                <a:sym typeface="Wingdings" panose="05000000000000000000" pitchFamily="2" charset="2"/>
              </a:rPr>
              <a:t>In AR and PR, blood can pass during isovolumetric relaxation  early diastolic murmurs</a:t>
            </a:r>
          </a:p>
          <a:p>
            <a:r>
              <a:rPr lang="en-US" dirty="0">
                <a:sym typeface="Wingdings" panose="05000000000000000000" pitchFamily="2" charset="2"/>
              </a:rPr>
              <a:t>Mitral and tricuspid stenosis does not </a:t>
            </a:r>
            <a:r>
              <a:rPr lang="en-US" dirty="0" err="1">
                <a:sym typeface="Wingdings" panose="05000000000000000000" pitchFamily="2" charset="2"/>
              </a:rPr>
              <a:t>opem</a:t>
            </a:r>
            <a:r>
              <a:rPr lang="en-US" dirty="0">
                <a:sym typeface="Wingdings" panose="05000000000000000000" pitchFamily="2" charset="2"/>
              </a:rPr>
              <a:t> well during diastole  diastolic murmurs</a:t>
            </a:r>
          </a:p>
          <a:p>
            <a:r>
              <a:rPr lang="en-US" dirty="0">
                <a:sym typeface="Wingdings" panose="05000000000000000000" pitchFamily="2" charset="2"/>
              </a:rPr>
              <a:t>Mitral and tricuspid are not open during isovolumetric relaxation phase  mid diastolic murmurs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AEF35-0234-DDD6-912E-6E5D698CB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8A7046-DA96-1E8E-9865-600D55F7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Diastolic murmurs</a:t>
            </a:r>
          </a:p>
        </p:txBody>
      </p:sp>
    </p:spTree>
    <p:extLst>
      <p:ext uri="{BB962C8B-B14F-4D97-AF65-F5344CB8AC3E}">
        <p14:creationId xmlns:p14="http://schemas.microsoft.com/office/powerpoint/2010/main" val="3426116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12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/>
              <a:t>Don’t forget to comment on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/>
              <a:t>Heart Sounds: S1, S2, Any additional sounds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/>
              <a:t>If there is a murmur comment on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Timing.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Duration.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Radiation.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Character and pitch.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Intensity.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810" name="Google Shape;810;p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812" name="Google Shape;812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813" name="Google Shape;813;p71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Take Home Message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2"/>
          <p:cNvSpPr txBox="1">
            <a:spLocks noGrp="1"/>
          </p:cNvSpPr>
          <p:nvPr>
            <p:ph type="body" idx="1"/>
          </p:nvPr>
        </p:nvSpPr>
        <p:spPr>
          <a:xfrm>
            <a:off x="457200" y="1792705"/>
            <a:ext cx="8229600" cy="433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•"/>
            </a:pPr>
            <a:r>
              <a:rPr lang="en-US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Michael Crawford (2017):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Current Diagnosis and Treatment Cardiology, fifth edition; MCGrow Hill Edu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Benjamin IJ, Griggs RC, Wing EJ, Fitz JG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(Eds.) (2016). </a:t>
            </a:r>
            <a:r>
              <a:rPr lang="en-US" i="1">
                <a:solidFill>
                  <a:srgbClr val="000000"/>
                </a:solidFill>
              </a:rPr>
              <a:t>Andreoli and Carpenter’s Cecil Essentials of Medicine (9</a:t>
            </a:r>
            <a:r>
              <a:rPr lang="en-US" i="1" baseline="30000">
                <a:solidFill>
                  <a:srgbClr val="000000"/>
                </a:solidFill>
              </a:rPr>
              <a:t>th</a:t>
            </a:r>
            <a:r>
              <a:rPr lang="en-US" i="1">
                <a:solidFill>
                  <a:srgbClr val="000000"/>
                </a:solidFill>
              </a:rPr>
              <a:t> ed.).</a:t>
            </a:r>
            <a:r>
              <a:rPr lang="en-US">
                <a:solidFill>
                  <a:srgbClr val="000000"/>
                </a:solidFill>
              </a:rPr>
              <a:t> Philadelphia, PA: Elsevier Saunders.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</a:rPr>
              <a:t> Binesh-Marvasti T, McQueen S (Eds) (2018). </a:t>
            </a:r>
            <a:r>
              <a:rPr lang="en-US" i="1">
                <a:solidFill>
                  <a:srgbClr val="000000"/>
                </a:solidFill>
              </a:rPr>
              <a:t>Essential Med Notes 2018: Comprehensive Medical Reference and Review for USMLE II and MCCQE</a:t>
            </a:r>
            <a:r>
              <a:rPr lang="en-US">
                <a:solidFill>
                  <a:srgbClr val="000000"/>
                </a:solidFill>
              </a:rPr>
              <a:t> (34</a:t>
            </a:r>
            <a:r>
              <a:rPr lang="en-US" baseline="30000">
                <a:solidFill>
                  <a:srgbClr val="000000"/>
                </a:solidFill>
              </a:rPr>
              <a:t>th</a:t>
            </a:r>
            <a:r>
              <a:rPr lang="en-US">
                <a:solidFill>
                  <a:srgbClr val="000000"/>
                </a:solidFill>
              </a:rPr>
              <a:t> ed.). Toronto, Ontario, Canada: Toronto Notes for Medical Students, Inc. </a:t>
            </a:r>
            <a:endParaRPr>
              <a:solidFill>
                <a:srgbClr val="00000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819" name="Google Shape;819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820" name="Google Shape;820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821" name="Google Shape;821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822" name="Google Shape;822;p72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3"/>
          <p:cNvSpPr txBox="1">
            <a:spLocks noGrp="1"/>
          </p:cNvSpPr>
          <p:nvPr>
            <p:ph type="title"/>
          </p:nvPr>
        </p:nvSpPr>
        <p:spPr>
          <a:xfrm>
            <a:off x="1524000" y="2631162"/>
            <a:ext cx="6096000" cy="110799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14300" cap="flat" cmpd="thickThin">
            <a:solidFill>
              <a:srgbClr val="D4A9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89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828" name="Google Shape;828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829" name="Google Shape;829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830" name="Google Shape;830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Timing of Cardiac Cycle</a:t>
            </a:r>
            <a:endParaRPr/>
          </a:p>
        </p:txBody>
      </p:sp>
      <p:pic>
        <p:nvPicPr>
          <p:cNvPr id="209" name="Google Shape;209;p5" descr="JaypeeDigital | eBook Rea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473" y="1825023"/>
            <a:ext cx="3603540" cy="34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" descr="How long do the periods of systole and diastole last? - Biology Stack  Exchan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711" y="1866760"/>
            <a:ext cx="3471818" cy="325482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"/>
          <p:cNvSpPr txBox="1"/>
          <p:nvPr/>
        </p:nvSpPr>
        <p:spPr>
          <a:xfrm>
            <a:off x="516535" y="5423101"/>
            <a:ext cx="8322666" cy="101566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analyze these events which occur in all four chambers, it is best to follow the events which occur in a single chamber.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focus on events which occur in a ventricle</a:t>
            </a:r>
            <a:r>
              <a:rPr lang="en-US" sz="20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17" name="Google Shape;21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18" name="Google Shape;21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9" name="Google Shape;219;p6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Phases of Cardiac Cycle</a:t>
            </a:r>
            <a:endParaRPr/>
          </a:p>
        </p:txBody>
      </p:sp>
      <p:pic>
        <p:nvPicPr>
          <p:cNvPr id="220" name="Google Shape;220;p6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143" t="19524" r="18215" b="9047"/>
          <a:stretch/>
        </p:blipFill>
        <p:spPr>
          <a:xfrm>
            <a:off x="919843" y="1556409"/>
            <a:ext cx="7304314" cy="498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 associated with ventricular diastole = Ventricular Filling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Ventricles expand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Ventricular pressure drops below pressure in atria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AV valves open and blood flows into the ventricles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Events of Ventricular Filling (1 of 3)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Ventricular filling occurs in three phases: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rapid ventricular filling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- first one-third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• blood enters very quickly / before atrial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systole begins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diastasis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diastole continues in atria - second one-	third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       	• marked by slower filling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• P wave occurs at the end of diastasis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–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atrial systole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- final one-third</a:t>
            </a:r>
            <a:endParaRPr/>
          </a:p>
          <a:p>
            <a:pPr marL="0" lvl="0" indent="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• atria contract</a:t>
            </a:r>
            <a:endParaRPr/>
          </a:p>
          <a:p>
            <a:pPr marL="342900" lvl="0" indent="-178435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5" name="Google Shape;23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36" name="Google Shape;23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37" name="Google Shape;23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Events of Ventricular Filling (2 of 3)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body" idx="1"/>
          </p:nvPr>
        </p:nvSpPr>
        <p:spPr>
          <a:xfrm>
            <a:off x="315685" y="1600200"/>
            <a:ext cx="8567057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Reaching the “end-diastolic volume” of ventricles (EDV)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amount of blood contained in ventricles at the 	end of ventricular filling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	– same volume in right and left ventricle // must 	never be different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– 130 mL of blood in each ventricle at end of 	ventricular diastole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9, 2021</a:t>
            </a:r>
            <a:endParaRPr/>
          </a:p>
        </p:txBody>
      </p:sp>
      <p:sp>
        <p:nvSpPr>
          <p:cNvPr id="245" name="Google Shape;24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Medicine Department</a:t>
            </a:r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405729" y="602707"/>
            <a:ext cx="7467600" cy="5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lang="en-US"/>
              <a:t>Events of Ventricular Filling (3 of 3)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2007</Words>
  <Application>Microsoft Office PowerPoint</Application>
  <PresentationFormat>On-screen Show (4:3)</PresentationFormat>
  <Paragraphs>300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Roboto</vt:lpstr>
      <vt:lpstr>Calibri</vt:lpstr>
      <vt:lpstr>Times New Roman</vt:lpstr>
      <vt:lpstr>Gill Sans</vt:lpstr>
      <vt:lpstr>Helvetica Neue</vt:lpstr>
      <vt:lpstr>Wingdings</vt:lpstr>
      <vt:lpstr>Noto Sans Symbols</vt:lpstr>
      <vt:lpstr>1_Office Theme</vt:lpstr>
      <vt:lpstr>Office Theme</vt:lpstr>
      <vt:lpstr>PowerPoint Presentation</vt:lpstr>
      <vt:lpstr>Cardiac Cycle, Heart Sounds and Murmurs</vt:lpstr>
      <vt:lpstr>Cardiac Cycle</vt:lpstr>
      <vt:lpstr>Timing of Cardiac Cycle</vt:lpstr>
      <vt:lpstr>Timing of Cardiac Cycle</vt:lpstr>
      <vt:lpstr>Phases of Cardiac Cycle</vt:lpstr>
      <vt:lpstr>Events of Ventricular Filling (1 of 3)</vt:lpstr>
      <vt:lpstr>Events of Ventricular Filling (2 of 3)</vt:lpstr>
      <vt:lpstr>Events of Ventricular Filling (3 of 3)</vt:lpstr>
      <vt:lpstr>Events of Iso-volumetric Contraction (1 of 2)</vt:lpstr>
      <vt:lpstr>Events of Iso-volumetric Contraction (2 of 2)</vt:lpstr>
      <vt:lpstr>Events of Ventricular Ejection (1 of 2)</vt:lpstr>
      <vt:lpstr>Events of Ventricular Ejection (2 of 2)</vt:lpstr>
      <vt:lpstr>Isovolumetric Relaxation</vt:lpstr>
      <vt:lpstr>Isovolumetric Relaxation</vt:lpstr>
      <vt:lpstr>Volumetric changes</vt:lpstr>
      <vt:lpstr>Volumetric changes</vt:lpstr>
      <vt:lpstr>Cardiac cycle</vt:lpstr>
      <vt:lpstr>Cardiac Cycle</vt:lpstr>
      <vt:lpstr>Auscultation</vt:lpstr>
      <vt:lpstr>Heart sounds</vt:lpstr>
      <vt:lpstr>Heart sounds</vt:lpstr>
      <vt:lpstr>Heart sounds</vt:lpstr>
      <vt:lpstr>Heart sounds</vt:lpstr>
      <vt:lpstr>Heart sounds</vt:lpstr>
      <vt:lpstr>First heart sound (S1)</vt:lpstr>
      <vt:lpstr>First heart sound (S1)</vt:lpstr>
      <vt:lpstr>Second heart sound (S2)</vt:lpstr>
      <vt:lpstr>Second heart sound (S2)</vt:lpstr>
      <vt:lpstr>Splitting of S2</vt:lpstr>
      <vt:lpstr>Enhanced Splitting of S2</vt:lpstr>
      <vt:lpstr>Reversed Splitting of S2</vt:lpstr>
      <vt:lpstr>Fixed Splitting of S2</vt:lpstr>
      <vt:lpstr>Additional sounds: S3</vt:lpstr>
      <vt:lpstr>Additional sounds: S4</vt:lpstr>
      <vt:lpstr>Other extra heart sounds</vt:lpstr>
      <vt:lpstr>Heart sounds</vt:lpstr>
      <vt:lpstr>Heart murmurs</vt:lpstr>
      <vt:lpstr>When to hear a murmur</vt:lpstr>
      <vt:lpstr>Heart murmurs</vt:lpstr>
      <vt:lpstr>Systolic murmurs</vt:lpstr>
      <vt:lpstr>Diastolic murmurs</vt:lpstr>
      <vt:lpstr>Take Home Message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mina youssef</dc:creator>
  <cp:lastModifiedBy>sameh shaheen</cp:lastModifiedBy>
  <cp:revision>1</cp:revision>
  <dcterms:modified xsi:type="dcterms:W3CDTF">2025-03-03T19:29:25Z</dcterms:modified>
</cp:coreProperties>
</file>